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5" r:id="rId2"/>
    <p:sldId id="282" r:id="rId3"/>
    <p:sldId id="259" r:id="rId4"/>
    <p:sldId id="260" r:id="rId5"/>
    <p:sldId id="261" r:id="rId6"/>
    <p:sldId id="262" r:id="rId7"/>
    <p:sldId id="264" r:id="rId8"/>
    <p:sldId id="265" r:id="rId9"/>
    <p:sldId id="268" r:id="rId10"/>
    <p:sldId id="296" r:id="rId11"/>
    <p:sldId id="257" r:id="rId12"/>
    <p:sldId id="278" r:id="rId13"/>
    <p:sldId id="279" r:id="rId14"/>
    <p:sldId id="280" r:id="rId15"/>
    <p:sldId id="25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202B0CA-FC54-4496-8BCA-5EF66A818D29}" styleName="Style foncé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90" autoAdjust="0"/>
    <p:restoredTop sz="94660"/>
  </p:normalViewPr>
  <p:slideViewPr>
    <p:cSldViewPr snapToGrid="0">
      <p:cViewPr>
        <p:scale>
          <a:sx n="50" d="100"/>
          <a:sy n="50" d="100"/>
        </p:scale>
        <p:origin x="932" y="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F55E9-00B0-426B-B232-AC9ECB715D9F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5CBA5-8BA0-4C84-8327-41D258B7F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0234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1A4DE-C09A-4049-82DB-907F42B92AE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097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89BAA-5F7A-4CDA-835B-706787141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7FE7B4-5020-40B4-9539-8AA0286B3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131AE3-94A3-4D79-A598-59749366F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DD26-A408-4F03-BD85-DE5BB27A2549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4B41E1-AED4-480B-9EA5-EB47530B5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C90BF9-69D7-4607-B480-018C189AE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81B5-60A2-4822-992A-38E735501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7411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E2409B-1D7E-4D64-AFAD-4FD16D4C5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87C6E8-1887-4E80-98CA-2E1EA7402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0C73CF-0C86-404E-A4CA-8248CEDE4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DD26-A408-4F03-BD85-DE5BB27A2549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3E0C43-5145-4E84-B230-B4678AE13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61A4AA-6356-4D79-B9C3-57BD8E4BC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81B5-60A2-4822-992A-38E735501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768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9952AA-11AF-4FF7-B1F6-0763015BF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910778-CECE-4E70-B3DB-42F8CCB39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5BC316-375D-4A0E-A09E-D46018B1B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DD26-A408-4F03-BD85-DE5BB27A2549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B4C143-E6DA-4C44-873C-742B2591E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721CD5-36A9-4E15-BD61-133592A53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81B5-60A2-4822-992A-38E735501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99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BD2964-7A44-4C69-A5E8-67CEC958D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AE6EDF-A32C-4C27-964E-305BF3DCBC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63EC94-5E13-4459-A00C-81E705C16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7CA39A-EE57-41D9-838D-F30DBAB1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DD26-A408-4F03-BD85-DE5BB27A2549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3B96FF9-CC70-447B-8E46-4724CA744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F155D3-8BC5-478C-9B4F-4FC553BC7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81B5-60A2-4822-992A-38E735501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80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B42C60-19A4-446E-BDDC-9AF3CD8FC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4F1DD1-820F-4025-ACED-B98BB80A2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BAF75A-D9D9-494A-8686-5BD808343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FF7DBA3-30DB-476C-89F7-BCD0CC323F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5FE6E3B-3626-4A99-8DEE-3B11B944E0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3EA7A04-C573-474A-BA1E-59087DF3C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DD26-A408-4F03-BD85-DE5BB27A2549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2F02DCF-6699-4E97-A725-3B20FF755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A62424-8ED3-474D-9E33-58BE3219F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81B5-60A2-4822-992A-38E735501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3970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B5503B-7883-437E-AB8C-796273512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C83F1F8-31B1-4631-A2E7-4741BDA2D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DD26-A408-4F03-BD85-DE5BB27A2549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842D30-2B8B-4DC3-8E40-42BA8AD9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44C55E2-9EAF-44D0-84D0-8CC3FC5F7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81B5-60A2-4822-992A-38E735501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655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10DF0A-93F2-46B8-BB1B-76D4FE5AA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DD26-A408-4F03-BD85-DE5BB27A2549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273F40E-2B5F-460F-9C86-07B35ABBA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C7E786-ACE5-449F-B197-F2A8E680E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81B5-60A2-4822-992A-38E735501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979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1A2B3B-68DE-4DF0-92B0-640A7966A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F7FDD9-3C50-47E0-8BE3-3E9F65EE8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D11CA6-FCE6-48B1-B7D6-D8E76F797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2437B0-78EF-4A8B-8514-F2F89289E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DD26-A408-4F03-BD85-DE5BB27A2549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8931B5-3695-48DA-81B8-4D8858181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3A59F8-6DBD-4C1B-A81C-3DC12038E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81B5-60A2-4822-992A-38E735501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616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9002B-1908-4ED6-A724-842D74D3F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0A5B3CC-95A8-41AD-81D7-EDEFAA6BF5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57DEC9-B662-4BC7-8332-73FEC4FD8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C80D84-D8E8-4EAA-86A1-EADAE0685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DD26-A408-4F03-BD85-DE5BB27A2549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EBAC5F-EA45-4945-A2F5-0A8993FC3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BBE28-47F6-40EF-A07B-57B61A796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81B5-60A2-4822-992A-38E735501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1027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E078D-88A4-41FC-A850-AF58F162B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07D1A9E-ED75-4084-9D8D-792F421FA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EFC461-5F2B-4A07-B02D-E4B37598C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DD26-A408-4F03-BD85-DE5BB27A2549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4896C8-E8BF-4D2C-AE83-FE7E5B33A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46BD34-83BF-4B50-AFF3-BB677DCF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81B5-60A2-4822-992A-38E735501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03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9D381FB-24E9-4055-95CE-40918C5E93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2650940-A44B-4AC9-9C72-A976AB15E7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B0DDCA-2E5C-4CF4-A759-909C4B5F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DD26-A408-4F03-BD85-DE5BB27A2549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440079-1295-47C7-A4AE-A962B0D7C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74CF1F-2916-45CF-9D91-83A6F62AD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81B5-60A2-4822-992A-38E735501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300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DA7773-AC33-4A82-BF2D-FF3D9E65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45D6D7-F181-40CE-8D0E-995FA8316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CA808F-3021-4426-B10E-694FD00259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3DD26-A408-4F03-BD85-DE5BB27A2549}" type="datetimeFigureOut">
              <a:rPr lang="fr-FR" smtClean="0"/>
              <a:t>08/06/2021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E8347D-90FF-44D4-B19C-DA1BEA5BC9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4566C6-1F3D-4F8A-88BD-55A156DE2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081B5-60A2-4822-992A-38E735501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645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665871-5815-458F-9EB3-CB0410BF2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3533" y="1451761"/>
            <a:ext cx="9923646" cy="2387600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Garamond" panose="02020404030301010803" pitchFamily="18" charset="0"/>
              </a:rPr>
              <a:t>La jeunesse de Johannes Brahms : 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Le paradoxe des données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0D049D1-E0EA-419D-A27A-5644124CA8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73040"/>
            <a:ext cx="9144000" cy="970280"/>
          </a:xfrm>
        </p:spPr>
        <p:txBody>
          <a:bodyPr/>
          <a:lstStyle/>
          <a:p>
            <a:r>
              <a:rPr lang="fr-FR" dirty="0">
                <a:latin typeface="Garamond" panose="02020404030301010803" pitchFamily="18" charset="0"/>
              </a:rPr>
              <a:t>9 Juin 2021</a:t>
            </a:r>
          </a:p>
          <a:p>
            <a:r>
              <a:rPr lang="fr-FR" dirty="0">
                <a:latin typeface="Garamond" panose="02020404030301010803" pitchFamily="18" charset="0"/>
              </a:rPr>
              <a:t>Lucie Regaissé</a:t>
            </a:r>
          </a:p>
        </p:txBody>
      </p:sp>
    </p:spTree>
    <p:extLst>
      <p:ext uri="{BB962C8B-B14F-4D97-AF65-F5344CB8AC3E}">
        <p14:creationId xmlns:p14="http://schemas.microsoft.com/office/powerpoint/2010/main" val="165551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B9EAF9-346E-4171-BE04-683B86F54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66" y="1933575"/>
            <a:ext cx="10222787" cy="452887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fr-FR" sz="3600" dirty="0">
                <a:latin typeface="Garamond" panose="02020404030301010803" pitchFamily="18" charset="0"/>
              </a:rPr>
              <a:t>I. Les débuts de Brahms, dans la vie et en musique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fr-FR" sz="3600" dirty="0">
                <a:latin typeface="Garamond" panose="02020404030301010803" pitchFamily="18" charset="0"/>
              </a:rPr>
              <a:t>II. La jeunesse de Brahms remise en question</a:t>
            </a:r>
          </a:p>
        </p:txBody>
      </p:sp>
    </p:spTree>
    <p:extLst>
      <p:ext uri="{BB962C8B-B14F-4D97-AF65-F5344CB8AC3E}">
        <p14:creationId xmlns:p14="http://schemas.microsoft.com/office/powerpoint/2010/main" val="1035431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C6A911-82A9-434F-9347-55F11506A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17545"/>
            <a:ext cx="10515600" cy="1139824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latin typeface="Garamond" panose="02020404030301010803" pitchFamily="18" charset="0"/>
              </a:rPr>
              <a:t>Hambourg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52103B-D240-411C-AFD7-2538E56D7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9073" y="2058225"/>
            <a:ext cx="4321996" cy="100171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32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Johanna </a:t>
            </a:r>
            <a:r>
              <a:rPr lang="fr-FR" sz="32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Cristiane</a:t>
            </a:r>
            <a:r>
              <a:rPr lang="fr-FR" sz="32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fr-FR" sz="32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Nissen</a:t>
            </a:r>
            <a:endParaRPr lang="fr-FR" sz="3200" dirty="0">
              <a:solidFill>
                <a:srgbClr val="000000"/>
              </a:solidFill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fr-FR" sz="3200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  <a:p>
            <a:pPr marL="0" indent="0">
              <a:buNone/>
            </a:pPr>
            <a:endParaRPr lang="fr-FR" dirty="0">
              <a:latin typeface="Garamond" panose="02020404030301010803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6C36B5-6636-4CEA-94EE-4B7A7BF2E201}"/>
              </a:ext>
            </a:extLst>
          </p:cNvPr>
          <p:cNvSpPr txBox="1"/>
          <p:nvPr/>
        </p:nvSpPr>
        <p:spPr>
          <a:xfrm>
            <a:off x="5859694" y="1891560"/>
            <a:ext cx="439733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Johann Jacob </a:t>
            </a:r>
          </a:p>
          <a:p>
            <a:pPr algn="ctr"/>
            <a:r>
              <a:rPr lang="fr-FR" sz="32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Brahms</a:t>
            </a:r>
          </a:p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1FCFA95-D392-4385-8DA5-9A65A72CE918}"/>
              </a:ext>
            </a:extLst>
          </p:cNvPr>
          <p:cNvSpPr txBox="1"/>
          <p:nvPr/>
        </p:nvSpPr>
        <p:spPr>
          <a:xfrm>
            <a:off x="4426449" y="4368888"/>
            <a:ext cx="33391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fr-FR" sz="32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Johannes </a:t>
            </a:r>
          </a:p>
          <a:p>
            <a:pPr marL="0" indent="0" algn="ctr">
              <a:buNone/>
            </a:pPr>
            <a:r>
              <a:rPr lang="fr-FR" sz="32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Brahms </a:t>
            </a:r>
          </a:p>
          <a:p>
            <a:pPr marL="0" indent="0" algn="ctr">
              <a:buNone/>
            </a:pPr>
            <a:r>
              <a:rPr lang="fr-FR" sz="32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7 mai 1833</a:t>
            </a:r>
            <a:endParaRPr lang="en-GB" sz="3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17F67F2-5C3B-40EE-8336-A818D41B378B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4842553" y="3059938"/>
            <a:ext cx="1253447" cy="1308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8BA3A3B-BAB2-47E9-BB48-5C2D1E578BE9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6096000" y="3059940"/>
            <a:ext cx="1160980" cy="1308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50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F67B9D-04AA-47ED-A893-16A4B5128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Garamond" panose="02020404030301010803" pitchFamily="18" charset="0"/>
              </a:rPr>
              <a:t>Hambourg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E1ACD0-3654-4523-A090-7FE305338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fr-FR" dirty="0">
                <a:latin typeface="Garamond" panose="02020404030301010803" pitchFamily="18" charset="0"/>
              </a:rPr>
              <a:t>5 ans : initiation à la musique 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Garamond" panose="02020404030301010803" pitchFamily="18" charset="0"/>
              </a:rPr>
              <a:t>Un don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Garamond" panose="02020404030301010803" pitchFamily="18" charset="0"/>
              </a:rPr>
              <a:t>7 ans : Johannes souhaite apprendre le piano 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Otto Friedrich </a:t>
            </a:r>
            <a:r>
              <a:rPr lang="fr-FR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Willibald</a:t>
            </a:r>
            <a:r>
              <a:rPr lang="fr-FR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Cossel</a:t>
            </a:r>
            <a:endParaRPr lang="fr-FR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 Etudes de Czerny, de </a:t>
            </a:r>
            <a:r>
              <a:rPr lang="fr-FR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Clementi</a:t>
            </a:r>
            <a:r>
              <a:rPr lang="fr-FR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de Cramer et de Hummel » pour une « bonne position de la main » et une « solide virtuosité » (Rostand)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Progrès rapide et stupéfiant : </a:t>
            </a:r>
            <a:r>
              <a:rPr lang="fr-FR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Cossel</a:t>
            </a:r>
            <a:r>
              <a:rPr lang="fr-FR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déclare qu’il n’a plus rien à lui apprendre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127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F67B9D-04AA-47ED-A893-16A4B5128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Garamond" panose="02020404030301010803" pitchFamily="18" charset="0"/>
              </a:rPr>
              <a:t>Hambourg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E1ACD0-3654-4523-A090-7FE305338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</a:pPr>
            <a:r>
              <a:rPr lang="fr-FR" sz="26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Attrait pour la composition</a:t>
            </a:r>
            <a:endParaRPr lang="en-GB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Aft>
                <a:spcPts val="800"/>
              </a:spcAft>
            </a:pPr>
            <a:r>
              <a:rPr lang="fr-FR" sz="26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1843 (10 ans) : Eduard </a:t>
            </a:r>
            <a:r>
              <a:rPr lang="fr-FR" sz="2600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Marxsen</a:t>
            </a:r>
            <a:r>
              <a:rPr lang="fr-FR" sz="26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</a:pPr>
            <a:r>
              <a:rPr lang="fr-FR" sz="2600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Marxsen</a:t>
            </a:r>
            <a:r>
              <a:rPr lang="fr-FR" sz="26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(La </a:t>
            </a:r>
            <a:r>
              <a:rPr lang="fr-FR" sz="2600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Mara</a:t>
            </a:r>
            <a:r>
              <a:rPr lang="fr-FR" sz="26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2600" i="1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Musikalishe</a:t>
            </a:r>
            <a:r>
              <a:rPr lang="fr-FR" sz="2600" i="1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600" i="1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Studien</a:t>
            </a:r>
            <a:r>
              <a:rPr lang="fr-FR" sz="2600" i="1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600" i="1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Köpfe</a:t>
            </a:r>
            <a:r>
              <a:rPr lang="fr-FR" sz="26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) : </a:t>
            </a:r>
          </a:p>
          <a:p>
            <a:pPr marL="457200" lvl="1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Dans le courant de l’année 1843, mon élève </a:t>
            </a:r>
            <a:r>
              <a:rPr lang="fr-FR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Cossel</a:t>
            </a: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[…] m’amena un garçon d’une dizaine d’années pour me demander si je pensais qu’il avait de réelles aptitudes musicales. Il me joua admirablement bien quelques études du premier volume de Cramer. </a:t>
            </a:r>
            <a:r>
              <a:rPr lang="fr-FR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Cossel</a:t>
            </a: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me fit l’éloge de son application et me pria de lui donner des leçons […]. Je commençais par refuser, considérant que la formation qu’il avait déjà reçue était très suffisante.</a:t>
            </a:r>
            <a:endParaRPr lang="fr-FR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FR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973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F67B9D-04AA-47ED-A893-16A4B5128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Garamond" panose="02020404030301010803" pitchFamily="18" charset="0"/>
              </a:rPr>
              <a:t>Hambourg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E1ACD0-3654-4523-A090-7FE305338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Concert à bénéfice (</a:t>
            </a:r>
            <a:r>
              <a:rPr lang="fr-FR" i="1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Zum</a:t>
            </a:r>
            <a:r>
              <a:rPr lang="fr-FR" i="1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i="1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alten</a:t>
            </a:r>
            <a:r>
              <a:rPr lang="fr-FR" i="1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i="1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Raben</a:t>
            </a: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) : un succès; u</a:t>
            </a:r>
            <a:r>
              <a:rPr lang="fr-FR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n imprésario lui propose un engagement pour l’Amérique</a:t>
            </a: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Brahms refuse sous les conseils de </a:t>
            </a:r>
            <a:r>
              <a:rPr lang="fr-FR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Cossel</a:t>
            </a:r>
            <a:endParaRPr lang="fr-FR" dirty="0">
              <a:solidFill>
                <a:srgbClr val="000000"/>
              </a:solidFill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Johann Jacob sollicite à nouveau </a:t>
            </a:r>
            <a:r>
              <a:rPr lang="fr-FR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Marxsen</a:t>
            </a:r>
            <a:endParaRPr lang="fr-FR" dirty="0">
              <a:solidFill>
                <a:srgbClr val="000000"/>
              </a:solidFill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fr-FR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Marxsen</a:t>
            </a: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(La </a:t>
            </a:r>
            <a:r>
              <a:rPr lang="fr-FR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Mara</a:t>
            </a: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i="1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Musikalishe</a:t>
            </a:r>
            <a:r>
              <a:rPr lang="fr-FR" i="1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i="1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Studien</a:t>
            </a:r>
            <a:r>
              <a:rPr lang="fr-FR" i="1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i="1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Köpfe</a:t>
            </a: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) : « J’acceptai alors de lui consacrer une heure par semaine, à la condition qu’il continuât par ailleurs de travailler avec </a:t>
            </a:r>
            <a:r>
              <a:rPr lang="fr-FR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Cossel</a:t>
            </a: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 »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FR" dirty="0">
              <a:solidFill>
                <a:srgbClr val="000000"/>
              </a:solidFill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FR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646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F67B9D-04AA-47ED-A893-16A4B5128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Garamond" panose="02020404030301010803" pitchFamily="18" charset="0"/>
              </a:rPr>
              <a:t>Hambourg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E1ACD0-3654-4523-A090-7FE305338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272" y="1825625"/>
            <a:ext cx="10564528" cy="4324918"/>
          </a:xfrm>
        </p:spPr>
        <p:txBody>
          <a:bodyPr>
            <a:normAutofit fontScale="92500"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Marxsen</a:t>
            </a: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</a:p>
          <a:p>
            <a:pPr marL="457200" lvl="1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Moins d’un an plus tard, </a:t>
            </a:r>
            <a:r>
              <a:rPr lang="fr-FR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Cossel</a:t>
            </a: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me pressa de prendre complètement en main l’éducation du jeune adolescent […]. </a:t>
            </a:r>
            <a:r>
              <a:rPr lang="fr-FR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Cossel</a:t>
            </a: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ne pouvait plus rien lui apprendre. Ses progrès étaient en effet considérable.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</a:pP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 Son talent devient de plus en plus certain. »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1845 (12 ans) : leçons de piano avec </a:t>
            </a:r>
            <a:r>
              <a:rPr lang="fr-FR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Marxsen</a:t>
            </a: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à Altona, travail personnel, séances dans les tavernes de Hambourg en remplacement de son père, école de l’</a:t>
            </a:r>
            <a:r>
              <a:rPr lang="fr-FR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A.B.C.Strasse</a:t>
            </a: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donne des leçons (« J’ai donné des leçons dès l’âge de 12 ans »)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FR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874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F67B9D-04AA-47ED-A893-16A4B5128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Garamond" panose="02020404030301010803" pitchFamily="18" charset="0"/>
              </a:rPr>
              <a:t>Hambourg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E1ACD0-3654-4523-A090-7FE305338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272" y="1825625"/>
            <a:ext cx="10564528" cy="432491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Bals publics et tavernes de matelots : « J</a:t>
            </a:r>
            <a:r>
              <a:rPr lang="fr-FR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’arrangeais des marches pour fanfares et je jouais la nuit dans les cabarets »</a:t>
            </a:r>
            <a:endParaRPr lang="fr-FR" dirty="0">
              <a:solidFill>
                <a:srgbClr val="000000"/>
              </a:solidFill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Brahms à son ami </a:t>
            </a:r>
            <a:r>
              <a:rPr lang="fr-FR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Widmann</a:t>
            </a:r>
            <a:r>
              <a:rPr lang="fr-FR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vers la fin de sa vie : « Je ne cessais de composer, et mes plus belles idées me venaient quand je rentrais à l’aube et me mettais à cirer mes chaussures. »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fr-FR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072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D3E82-D663-4D8C-B354-AC4E1B90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400" dirty="0">
                <a:latin typeface="Garamond" panose="02020404030301010803" pitchFamily="18" charset="0"/>
              </a:rPr>
              <a:t>La jeunesse de Brahms remise en question</a:t>
            </a:r>
            <a:endParaRPr lang="fr-FR" dirty="0">
              <a:latin typeface="Garamond" panose="02020404030301010803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83CE97-629D-4CB3-8780-DCF790929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sz="3000" b="1" dirty="0">
                <a:latin typeface="Garamond" panose="02020404030301010803" pitchFamily="18" charset="0"/>
              </a:rPr>
              <a:t>Réflexion sur la biographie de Brahms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Garamond" panose="02020404030301010803" pitchFamily="18" charset="0"/>
              </a:rPr>
              <a:t>Le problème des sources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Garamond" panose="02020404030301010803" pitchFamily="18" charset="0"/>
              </a:rPr>
              <a:t>Les correspondances 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Garamond" panose="02020404030301010803" pitchFamily="18" charset="0"/>
              </a:rPr>
              <a:t>Les témoignages 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Garamond" panose="02020404030301010803" pitchFamily="18" charset="0"/>
              </a:rPr>
              <a:t>Les articles et biographies récentes : une conversation entre les sources </a:t>
            </a:r>
          </a:p>
          <a:p>
            <a:endParaRPr lang="fr-FR" sz="3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93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F1C646-A4D3-4E9C-855E-A58ECA1C6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Garamond" panose="02020404030301010803" pitchFamily="18" charset="0"/>
              </a:rPr>
              <a:t>Articles récents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0E6174-8810-45BE-87D4-F3A4EA522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sz="26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AVINS, </a:t>
            </a:r>
            <a:r>
              <a:rPr lang="fr-FR" sz="2600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Styra</a:t>
            </a:r>
            <a:r>
              <a:rPr lang="fr-FR" sz="26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« </a:t>
            </a:r>
            <a:r>
              <a:rPr lang="fr-FR" sz="2600" dirty="0">
                <a:latin typeface="Garamond" panose="02020404030301010803" pitchFamily="18" charset="0"/>
              </a:rPr>
              <a:t>The Young Brahms: </a:t>
            </a:r>
            <a:r>
              <a:rPr lang="fr-FR" sz="2600" dirty="0" err="1">
                <a:latin typeface="Garamond" panose="02020404030301010803" pitchFamily="18" charset="0"/>
              </a:rPr>
              <a:t>Biographical</a:t>
            </a:r>
            <a:r>
              <a:rPr lang="fr-FR" sz="2600" dirty="0">
                <a:latin typeface="Garamond" panose="02020404030301010803" pitchFamily="18" charset="0"/>
              </a:rPr>
              <a:t> Data </a:t>
            </a:r>
            <a:r>
              <a:rPr lang="fr-FR" sz="2600" dirty="0" err="1">
                <a:latin typeface="Garamond" panose="02020404030301010803" pitchFamily="18" charset="0"/>
              </a:rPr>
              <a:t>Reexamined</a:t>
            </a:r>
            <a:r>
              <a:rPr lang="fr-FR" sz="2600" dirty="0">
                <a:latin typeface="Garamond" panose="02020404030301010803" pitchFamily="18" charset="0"/>
              </a:rPr>
              <a:t> », in </a:t>
            </a:r>
            <a:r>
              <a:rPr lang="en-GB" sz="26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9th-Century Music. </a:t>
            </a:r>
            <a:r>
              <a:rPr lang="en-GB" sz="26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University of California Press, Spring 2001, Vol. 24, No. 3, pp. 276-289.</a:t>
            </a:r>
            <a:endParaRPr lang="fr-FR" sz="2600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FR" sz="26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SWAFFORD, Jan, « </a:t>
            </a:r>
            <a:r>
              <a:rPr lang="fr-FR" sz="2600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Did</a:t>
            </a:r>
            <a:r>
              <a:rPr lang="fr-FR" sz="26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the Young Brahms Play Piano in </a:t>
            </a:r>
            <a:r>
              <a:rPr lang="fr-FR" sz="2600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Waterfront</a:t>
            </a:r>
            <a:r>
              <a:rPr lang="fr-FR" sz="26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Bars? », in </a:t>
            </a:r>
            <a:r>
              <a:rPr lang="en-GB" sz="26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9th-Century Music</a:t>
            </a:r>
            <a:r>
              <a:rPr lang="en-GB" sz="2600" i="1" dirty="0"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GB" sz="26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University of California Press, Spring 2001, Vol. 24, No. 3, pp. 268-275.</a:t>
            </a:r>
          </a:p>
          <a:p>
            <a:pPr>
              <a:lnSpc>
                <a:spcPct val="150000"/>
              </a:lnSpc>
            </a:pPr>
            <a:endParaRPr lang="en-GB" sz="2000" dirty="0">
              <a:effectLst/>
              <a:latin typeface="Garamond" panose="020204040303010108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152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D3E82-D663-4D8C-B354-AC4E1B90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400" dirty="0">
                <a:latin typeface="Garamond" panose="02020404030301010803" pitchFamily="18" charset="0"/>
              </a:rPr>
              <a:t>La jeunesse de Brahms remise en question</a:t>
            </a:r>
            <a:endParaRPr lang="fr-FR" dirty="0">
              <a:latin typeface="Garamond" panose="02020404030301010803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83CE97-629D-4CB3-8780-DCF790929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sz="2700" b="1" dirty="0">
                <a:latin typeface="Garamond" panose="02020404030301010803" pitchFamily="18" charset="0"/>
              </a:rPr>
              <a:t>La vraisemblance des faits : sa jeunesse</a:t>
            </a:r>
            <a:endParaRPr lang="en-GB" sz="27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700" dirty="0">
                <a:latin typeface="Garamond" panose="02020404030301010803" pitchFamily="18" charset="0"/>
              </a:rPr>
              <a:t>Le cliché d’un enfant martyr </a:t>
            </a:r>
            <a:r>
              <a:rPr lang="en-GB" sz="2700" dirty="0" err="1">
                <a:latin typeface="Garamond" panose="02020404030301010803" pitchFamily="18" charset="0"/>
              </a:rPr>
              <a:t>devant</a:t>
            </a:r>
            <a:r>
              <a:rPr lang="en-GB" sz="2700" dirty="0">
                <a:latin typeface="Garamond" panose="02020404030301010803" pitchFamily="18" charset="0"/>
              </a:rPr>
              <a:t> </a:t>
            </a:r>
            <a:r>
              <a:rPr lang="en-GB" sz="2700" dirty="0" err="1">
                <a:latin typeface="Garamond" panose="02020404030301010803" pitchFamily="18" charset="0"/>
              </a:rPr>
              <a:t>effectuer</a:t>
            </a:r>
            <a:r>
              <a:rPr lang="en-GB" sz="2700" dirty="0">
                <a:latin typeface="Garamond" panose="02020404030301010803" pitchFamily="18" charset="0"/>
              </a:rPr>
              <a:t> des travaux la </a:t>
            </a:r>
            <a:r>
              <a:rPr lang="en-GB" sz="2700" dirty="0" err="1">
                <a:latin typeface="Garamond" panose="02020404030301010803" pitchFamily="18" charset="0"/>
              </a:rPr>
              <a:t>nuit</a:t>
            </a:r>
            <a:endParaRPr lang="en-GB" sz="27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700" dirty="0">
                <a:latin typeface="Garamond" panose="02020404030301010803" pitchFamily="18" charset="0"/>
              </a:rPr>
              <a:t>“Does a juicy story overpower the facts?” (</a:t>
            </a:r>
            <a:r>
              <a:rPr lang="en-GB" sz="2700" dirty="0" err="1">
                <a:latin typeface="Garamond" panose="02020404030301010803" pitchFamily="18" charset="0"/>
              </a:rPr>
              <a:t>Avins</a:t>
            </a:r>
            <a:r>
              <a:rPr lang="en-GB" sz="2700" dirty="0">
                <a:latin typeface="Garamond" panose="02020404030301010803" pitchFamily="18" charset="0"/>
              </a:rPr>
              <a:t>, 276). </a:t>
            </a:r>
          </a:p>
          <a:p>
            <a:pPr>
              <a:lnSpc>
                <a:spcPct val="150000"/>
              </a:lnSpc>
            </a:pPr>
            <a:r>
              <a:rPr lang="en-GB" sz="2700" b="1" dirty="0">
                <a:latin typeface="Garamond" panose="02020404030301010803" pitchFamily="18" charset="0"/>
              </a:rPr>
              <a:t>Facts vs. speculation</a:t>
            </a:r>
          </a:p>
          <a:p>
            <a:pPr>
              <a:lnSpc>
                <a:spcPct val="150000"/>
              </a:lnSpc>
            </a:pPr>
            <a:r>
              <a:rPr lang="en-GB" sz="2700" dirty="0">
                <a:latin typeface="Garamond" panose="02020404030301010803" pitchFamily="18" charset="0"/>
              </a:rPr>
              <a:t>“Not a single witness to Brahms’s youth provides evidence that he was put to work as a child” (</a:t>
            </a:r>
            <a:r>
              <a:rPr lang="en-GB" sz="2700" dirty="0" err="1">
                <a:latin typeface="Garamond" panose="02020404030301010803" pitchFamily="18" charset="0"/>
              </a:rPr>
              <a:t>Avins</a:t>
            </a:r>
            <a:r>
              <a:rPr lang="en-GB" sz="2700" dirty="0">
                <a:latin typeface="Garamond" panose="02020404030301010803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GB" sz="2700" dirty="0">
                <a:latin typeface="Garamond" panose="02020404030301010803" pitchFamily="18" charset="0"/>
              </a:rPr>
              <a:t>“Stories are still with us because people like them”</a:t>
            </a:r>
            <a:endParaRPr lang="fr-FR" sz="27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en-GB" sz="27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069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D3E82-D663-4D8C-B354-AC4E1B906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7" y="257611"/>
            <a:ext cx="10515600" cy="1325563"/>
          </a:xfrm>
        </p:spPr>
        <p:txBody>
          <a:bodyPr/>
          <a:lstStyle/>
          <a:p>
            <a:pPr algn="ctr"/>
            <a:r>
              <a:rPr lang="fr-FR" sz="4400" dirty="0">
                <a:latin typeface="Garamond" panose="02020404030301010803" pitchFamily="18" charset="0"/>
              </a:rPr>
              <a:t>La jeunesse de Brahms remise en question</a:t>
            </a:r>
            <a:endParaRPr lang="fr-FR" dirty="0">
              <a:latin typeface="Garamond" panose="02020404030301010803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6B23305-E4D1-4493-99F7-067064134FCA}"/>
              </a:ext>
            </a:extLst>
          </p:cNvPr>
          <p:cNvSpPr txBox="1"/>
          <p:nvPr/>
        </p:nvSpPr>
        <p:spPr>
          <a:xfrm>
            <a:off x="709613" y="1417739"/>
            <a:ext cx="4848225" cy="5202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+</a:t>
            </a:r>
          </a:p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Florence May</a:t>
            </a:r>
          </a:p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Claude Rostand</a:t>
            </a:r>
          </a:p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Christian </a:t>
            </a:r>
            <a:r>
              <a:rPr lang="fr-FR" sz="2800" dirty="0" err="1">
                <a:latin typeface="Garamond" panose="02020404030301010803" pitchFamily="18" charset="0"/>
              </a:rPr>
              <a:t>Otterer</a:t>
            </a:r>
            <a:endParaRPr lang="fr-FR" sz="2800" dirty="0">
              <a:latin typeface="Garamond" panose="02020404030301010803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La femme de </a:t>
            </a:r>
            <a:r>
              <a:rPr lang="fr-FR" sz="2800" dirty="0" err="1">
                <a:latin typeface="Garamond" panose="02020404030301010803" pitchFamily="18" charset="0"/>
              </a:rPr>
              <a:t>Cossel</a:t>
            </a:r>
            <a:endParaRPr lang="fr-FR" sz="2800" dirty="0">
              <a:latin typeface="Garamond" panose="02020404030301010803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Kurt Hofmann</a:t>
            </a:r>
          </a:p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Joseph Viktor </a:t>
            </a:r>
            <a:r>
              <a:rPr lang="fr-FR" sz="2800" dirty="0" err="1">
                <a:latin typeface="Garamond" panose="02020404030301010803" pitchFamily="18" charset="0"/>
              </a:rPr>
              <a:t>Widmann</a:t>
            </a:r>
            <a:endParaRPr lang="fr-FR" sz="2800" dirty="0">
              <a:latin typeface="Garamond" panose="02020404030301010803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Brahms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B20B77-489C-4584-8DE3-BE12E9FBEE45}"/>
              </a:ext>
            </a:extLst>
          </p:cNvPr>
          <p:cNvSpPr txBox="1"/>
          <p:nvPr/>
        </p:nvSpPr>
        <p:spPr>
          <a:xfrm>
            <a:off x="7119937" y="1338263"/>
            <a:ext cx="436245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-</a:t>
            </a:r>
          </a:p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Robert Haven </a:t>
            </a:r>
            <a:r>
              <a:rPr lang="fr-FR" sz="2800" dirty="0" err="1">
                <a:latin typeface="Garamond" panose="02020404030301010803" pitchFamily="18" charset="0"/>
              </a:rPr>
              <a:t>Schauffler</a:t>
            </a:r>
            <a:r>
              <a:rPr lang="fr-FR" sz="2800" dirty="0">
                <a:latin typeface="Garamond" panose="02020404030301010803" pitchFamily="18" charset="0"/>
              </a:rPr>
              <a:t> et Max </a:t>
            </a:r>
            <a:r>
              <a:rPr lang="fr-FR" sz="2800" dirty="0" err="1">
                <a:latin typeface="Garamond" panose="02020404030301010803" pitchFamily="18" charset="0"/>
              </a:rPr>
              <a:t>Friedländer</a:t>
            </a:r>
            <a:r>
              <a:rPr lang="fr-FR" sz="2800" dirty="0">
                <a:latin typeface="Garamond" panose="02020404030301010803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Un enfant négligé : Theodore </a:t>
            </a:r>
            <a:r>
              <a:rPr lang="fr-FR" sz="2800" dirty="0" err="1">
                <a:latin typeface="Garamond" panose="02020404030301010803" pitchFamily="18" charset="0"/>
              </a:rPr>
              <a:t>Billroth</a:t>
            </a:r>
            <a:endParaRPr lang="fr-FR" sz="2800" dirty="0">
              <a:latin typeface="Garamond" panose="02020404030301010803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Max </a:t>
            </a:r>
            <a:r>
              <a:rPr lang="fr-FR" sz="2800" dirty="0" err="1">
                <a:latin typeface="Garamond" panose="02020404030301010803" pitchFamily="18" charset="0"/>
              </a:rPr>
              <a:t>Kalbeck</a:t>
            </a:r>
            <a:endParaRPr lang="fr-FR" sz="2800" dirty="0">
              <a:latin typeface="Garamond" panose="02020404030301010803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fr-FR" sz="2800" dirty="0">
                <a:latin typeface="Garamond" panose="02020404030301010803" pitchFamily="18" charset="0"/>
              </a:rPr>
              <a:t>Brahms</a:t>
            </a:r>
            <a:endParaRPr lang="fr-FR" sz="2800" dirty="0"/>
          </a:p>
          <a:p>
            <a:r>
              <a:rPr lang="fr-FR" sz="1800" dirty="0">
                <a:latin typeface="Garamond" panose="02020404030301010803" pitchFamily="18" charset="0"/>
              </a:rPr>
              <a:t> </a:t>
            </a:r>
            <a:endParaRPr lang="fr-FR" dirty="0"/>
          </a:p>
          <a:p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C1FFE66-03D9-46E2-A14B-CE431F6D5150}"/>
              </a:ext>
            </a:extLst>
          </p:cNvPr>
          <p:cNvCxnSpPr/>
          <p:nvPr/>
        </p:nvCxnSpPr>
        <p:spPr>
          <a:xfrm>
            <a:off x="6338887" y="1732836"/>
            <a:ext cx="0" cy="457200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351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D3E82-D663-4D8C-B354-AC4E1B90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400" dirty="0">
                <a:latin typeface="Garamond" panose="02020404030301010803" pitchFamily="18" charset="0"/>
              </a:rPr>
              <a:t>La jeunesse de Brahms remise en question</a:t>
            </a:r>
            <a:endParaRPr lang="fr-FR" dirty="0">
              <a:latin typeface="Garamond" panose="02020404030301010803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83CE97-629D-4CB3-8780-DCF790929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La femme de </a:t>
            </a:r>
            <a:r>
              <a:rPr lang="fr-FR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Cossel</a:t>
            </a:r>
            <a:r>
              <a:rPr lang="fr-FR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: « De tels contes ne peuvent être vrai. »</a:t>
            </a:r>
          </a:p>
          <a:p>
            <a:pPr>
              <a:lnSpc>
                <a:spcPct val="150000"/>
              </a:lnSpc>
            </a:pPr>
            <a:r>
              <a:rPr lang="fr-FR" dirty="0" err="1">
                <a:latin typeface="Garamond" panose="02020404030301010803" pitchFamily="18" charset="0"/>
              </a:rPr>
              <a:t>Avins</a:t>
            </a:r>
            <a:r>
              <a:rPr lang="fr-FR" dirty="0">
                <a:latin typeface="Garamond" panose="02020404030301010803" pitchFamily="18" charset="0"/>
              </a:rPr>
              <a:t> : à quel moment Brahms a-t-il commencé a travaillé ?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Garamond" panose="02020404030301010803" pitchFamily="18" charset="0"/>
              </a:rPr>
              <a:t>Joseph Viktor </a:t>
            </a:r>
            <a:r>
              <a:rPr lang="fr-FR" dirty="0" err="1">
                <a:latin typeface="Garamond" panose="02020404030301010803" pitchFamily="18" charset="0"/>
              </a:rPr>
              <a:t>Widmann</a:t>
            </a:r>
            <a:r>
              <a:rPr lang="fr-FR" dirty="0">
                <a:latin typeface="Garamond" panose="02020404030301010803" pitchFamily="18" charset="0"/>
              </a:rPr>
              <a:t>, </a:t>
            </a:r>
            <a:r>
              <a:rPr lang="de-DE" i="1" dirty="0">
                <a:latin typeface="Garamond" panose="02020404030301010803" pitchFamily="18" charset="0"/>
              </a:rPr>
              <a:t>Johannes Brahms in Erinnerungen</a:t>
            </a:r>
            <a:r>
              <a:rPr lang="de-DE" dirty="0">
                <a:latin typeface="Garamond" panose="02020404030301010803" pitchFamily="18" charset="0"/>
              </a:rPr>
              <a:t>, 1898.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Garamond" panose="02020404030301010803" pitchFamily="18" charset="0"/>
              </a:rPr>
              <a:t>Brahms : « I </a:t>
            </a:r>
            <a:r>
              <a:rPr lang="fr-FR" dirty="0" err="1">
                <a:latin typeface="Garamond" panose="02020404030301010803" pitchFamily="18" charset="0"/>
              </a:rPr>
              <a:t>would</a:t>
            </a:r>
            <a:r>
              <a:rPr lang="fr-FR" dirty="0">
                <a:latin typeface="Garamond" panose="02020404030301010803" pitchFamily="18" charset="0"/>
              </a:rPr>
              <a:t> not on </a:t>
            </a:r>
            <a:r>
              <a:rPr lang="fr-FR" dirty="0" err="1">
                <a:latin typeface="Garamond" panose="02020404030301010803" pitchFamily="18" charset="0"/>
              </a:rPr>
              <a:t>any</a:t>
            </a: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account</a:t>
            </a:r>
            <a:r>
              <a:rPr lang="fr-FR" dirty="0">
                <a:latin typeface="Garamond" panose="02020404030301010803" pitchFamily="18" charset="0"/>
              </a:rPr>
              <a:t> have </a:t>
            </a:r>
            <a:r>
              <a:rPr lang="fr-FR" dirty="0" err="1">
                <a:latin typeface="Garamond" panose="02020404030301010803" pitchFamily="18" charset="0"/>
              </a:rPr>
              <a:t>missed</a:t>
            </a: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this</a:t>
            </a: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period</a:t>
            </a:r>
            <a:r>
              <a:rPr lang="fr-FR" dirty="0">
                <a:latin typeface="Garamond" panose="02020404030301010803" pitchFamily="18" charset="0"/>
              </a:rPr>
              <a:t> of </a:t>
            </a:r>
            <a:r>
              <a:rPr lang="fr-FR" dirty="0" err="1">
                <a:latin typeface="Garamond" panose="02020404030301010803" pitchFamily="18" charset="0"/>
              </a:rPr>
              <a:t>harship</a:t>
            </a:r>
            <a:r>
              <a:rPr lang="fr-FR" dirty="0">
                <a:latin typeface="Garamond" panose="02020404030301010803" pitchFamily="18" charset="0"/>
              </a:rPr>
              <a:t> in </a:t>
            </a:r>
            <a:r>
              <a:rPr lang="fr-FR" dirty="0" err="1">
                <a:latin typeface="Garamond" panose="02020404030301010803" pitchFamily="18" charset="0"/>
              </a:rPr>
              <a:t>my</a:t>
            </a:r>
            <a:r>
              <a:rPr lang="fr-FR" dirty="0">
                <a:latin typeface="Garamond" panose="02020404030301010803" pitchFamily="18" charset="0"/>
              </a:rPr>
              <a:t> life for I </a:t>
            </a:r>
            <a:r>
              <a:rPr lang="fr-FR" dirty="0" err="1">
                <a:latin typeface="Garamond" panose="02020404030301010803" pitchFamily="18" charset="0"/>
              </a:rPr>
              <a:t>am</a:t>
            </a: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convinced</a:t>
            </a: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that</a:t>
            </a: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it</a:t>
            </a: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did</a:t>
            </a:r>
            <a:r>
              <a:rPr lang="fr-FR" dirty="0">
                <a:latin typeface="Garamond" panose="02020404030301010803" pitchFamily="18" charset="0"/>
              </a:rPr>
              <a:t> me good. » (Walter Niemann, </a:t>
            </a:r>
            <a:r>
              <a:rPr lang="fr-FR" i="1" dirty="0">
                <a:latin typeface="Garamond" panose="02020404030301010803" pitchFamily="18" charset="0"/>
              </a:rPr>
              <a:t>Brahms</a:t>
            </a:r>
            <a:r>
              <a:rPr lang="fr-FR" dirty="0">
                <a:latin typeface="Garamond" panose="02020404030301010803" pitchFamily="18" charset="0"/>
              </a:rPr>
              <a:t>, 1945)</a:t>
            </a:r>
          </a:p>
          <a:p>
            <a:pPr>
              <a:lnSpc>
                <a:spcPct val="150000"/>
              </a:lnSpc>
            </a:pPr>
            <a:endParaRPr lang="fr-FR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fr-FR" sz="3000" dirty="0">
              <a:latin typeface="Garamond" panose="02020404030301010803" pitchFamily="18" charset="0"/>
            </a:endParaRPr>
          </a:p>
          <a:p>
            <a:endParaRPr lang="fr-FR" sz="3200" dirty="0">
              <a:latin typeface="Garamond" panose="02020404030301010803" pitchFamily="18" charset="0"/>
            </a:endParaRPr>
          </a:p>
          <a:p>
            <a:endParaRPr lang="fr-FR" sz="3200" dirty="0">
              <a:latin typeface="Garamond" panose="02020404030301010803" pitchFamily="18" charset="0"/>
            </a:endParaRPr>
          </a:p>
          <a:p>
            <a:endParaRPr lang="fr-FR" sz="3200" dirty="0">
              <a:latin typeface="Garamond" panose="02020404030301010803" pitchFamily="18" charset="0"/>
            </a:endParaRPr>
          </a:p>
          <a:p>
            <a:endParaRPr lang="fr-FR" sz="3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797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D3E82-D663-4D8C-B354-AC4E1B90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400" dirty="0">
                <a:latin typeface="Garamond" panose="02020404030301010803" pitchFamily="18" charset="0"/>
              </a:rPr>
              <a:t>La jeunesse de Brahms remise en question</a:t>
            </a:r>
            <a:endParaRPr lang="fr-FR" dirty="0">
              <a:latin typeface="Garamond" panose="02020404030301010803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83CE97-629D-4CB3-8780-DCF790929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fr-FR" b="1" dirty="0">
                <a:latin typeface="Garamond" panose="02020404030301010803" pitchFamily="18" charset="0"/>
              </a:rPr>
              <a:t>Paradoxes</a:t>
            </a:r>
            <a:r>
              <a:rPr lang="fr-FR" dirty="0">
                <a:latin typeface="Garamond" panose="02020404030301010803" pitchFamily="18" charset="0"/>
              </a:rPr>
              <a:t> : divergences des points de vue : « </a:t>
            </a:r>
            <a:r>
              <a:rPr lang="fr-FR" dirty="0" err="1">
                <a:latin typeface="Garamond" panose="02020404030301010803" pitchFamily="18" charset="0"/>
              </a:rPr>
              <a:t>human</a:t>
            </a: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sense</a:t>
            </a:r>
            <a:r>
              <a:rPr lang="fr-FR" dirty="0">
                <a:latin typeface="Garamond" panose="02020404030301010803" pitchFamily="18" charset="0"/>
              </a:rPr>
              <a:t> » (</a:t>
            </a:r>
            <a:r>
              <a:rPr lang="fr-FR" dirty="0" err="1">
                <a:latin typeface="Garamond" panose="02020404030301010803" pitchFamily="18" charset="0"/>
              </a:rPr>
              <a:t>Swafford</a:t>
            </a:r>
            <a:r>
              <a:rPr lang="fr-FR" dirty="0">
                <a:latin typeface="Garamond" panose="02020404030301010803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Garamond" panose="02020404030301010803" pitchFamily="18" charset="0"/>
              </a:rPr>
              <a:t>Brahms a toujours accentué et exagéré le négatif : une nature pessimiste</a:t>
            </a:r>
          </a:p>
          <a:p>
            <a:pPr>
              <a:lnSpc>
                <a:spcPct val="150000"/>
              </a:lnSpc>
            </a:pPr>
            <a:r>
              <a:rPr lang="fr-FR" dirty="0" err="1">
                <a:latin typeface="Garamond" panose="02020404030301010803" pitchFamily="18" charset="0"/>
              </a:rPr>
              <a:t>Swafford</a:t>
            </a:r>
            <a:r>
              <a:rPr lang="fr-FR" dirty="0">
                <a:latin typeface="Garamond" panose="02020404030301010803" pitchFamily="18" charset="0"/>
              </a:rPr>
              <a:t> : « Real </a:t>
            </a:r>
            <a:r>
              <a:rPr lang="fr-FR" dirty="0" err="1">
                <a:latin typeface="Garamond" panose="02020404030301010803" pitchFamily="18" charset="0"/>
              </a:rPr>
              <a:t>human</a:t>
            </a: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lives</a:t>
            </a: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often</a:t>
            </a:r>
            <a:r>
              <a:rPr lang="fr-FR" dirty="0">
                <a:latin typeface="Garamond" panose="02020404030301010803" pitchFamily="18" charset="0"/>
              </a:rPr>
              <a:t> do not </a:t>
            </a:r>
            <a:r>
              <a:rPr lang="fr-FR" dirty="0" err="1">
                <a:latin typeface="Garamond" panose="02020404030301010803" pitchFamily="18" charset="0"/>
              </a:rPr>
              <a:t>make</a:t>
            </a: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sense</a:t>
            </a:r>
            <a:r>
              <a:rPr lang="fr-FR" dirty="0">
                <a:latin typeface="Garamond" panose="02020404030301010803" pitchFamily="18" charset="0"/>
              </a:rPr>
              <a:t> » 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Garamond" panose="02020404030301010803" pitchFamily="18" charset="0"/>
              </a:rPr>
              <a:t>Brahms : conscient de lui-même</a:t>
            </a:r>
            <a:endParaRPr lang="de-DE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r>
              <a:rPr lang="de-DE" dirty="0" err="1">
                <a:latin typeface="Garamond" panose="02020404030301010803" pitchFamily="18" charset="0"/>
              </a:rPr>
              <a:t>Les</a:t>
            </a:r>
            <a:r>
              <a:rPr lang="de-DE" dirty="0">
                <a:latin typeface="Garamond" panose="02020404030301010803" pitchFamily="18" charset="0"/>
              </a:rPr>
              <a:t> </a:t>
            </a:r>
            <a:r>
              <a:rPr lang="de-DE" dirty="0" err="1">
                <a:latin typeface="Garamond" panose="02020404030301010803" pitchFamily="18" charset="0"/>
              </a:rPr>
              <a:t>paroles</a:t>
            </a:r>
            <a:r>
              <a:rPr lang="de-DE" dirty="0">
                <a:latin typeface="Garamond" panose="02020404030301010803" pitchFamily="18" charset="0"/>
              </a:rPr>
              <a:t> de Brahms </a:t>
            </a:r>
            <a:r>
              <a:rPr lang="de-DE" dirty="0" err="1">
                <a:latin typeface="Garamond" panose="02020404030301010803" pitchFamily="18" charset="0"/>
              </a:rPr>
              <a:t>prisent</a:t>
            </a:r>
            <a:r>
              <a:rPr lang="de-DE" dirty="0">
                <a:latin typeface="Garamond" panose="02020404030301010803" pitchFamily="18" charset="0"/>
              </a:rPr>
              <a:t> </a:t>
            </a:r>
            <a:r>
              <a:rPr lang="de-DE" dirty="0" err="1">
                <a:latin typeface="Garamond" panose="02020404030301010803" pitchFamily="18" charset="0"/>
              </a:rPr>
              <a:t>pour</a:t>
            </a:r>
            <a:r>
              <a:rPr lang="de-DE" dirty="0">
                <a:latin typeface="Garamond" panose="02020404030301010803" pitchFamily="18" charset="0"/>
              </a:rPr>
              <a:t> </a:t>
            </a:r>
            <a:r>
              <a:rPr lang="de-DE" dirty="0" err="1">
                <a:latin typeface="Garamond" panose="02020404030301010803" pitchFamily="18" charset="0"/>
              </a:rPr>
              <a:t>preuves</a:t>
            </a:r>
            <a:r>
              <a:rPr lang="de-DE" dirty="0">
                <a:latin typeface="Garamond" panose="02020404030301010803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Garamond" panose="02020404030301010803" pitchFamily="18" charset="0"/>
              </a:rPr>
              <a:t>Les sources primaires constituent-elles des preuves vérifiables ?  </a:t>
            </a:r>
          </a:p>
          <a:p>
            <a:endParaRPr lang="fr-FR" sz="3200" dirty="0">
              <a:latin typeface="Garamond" panose="02020404030301010803" pitchFamily="18" charset="0"/>
            </a:endParaRPr>
          </a:p>
          <a:p>
            <a:endParaRPr lang="fr-FR" sz="3200" dirty="0">
              <a:latin typeface="Garamond" panose="02020404030301010803" pitchFamily="18" charset="0"/>
            </a:endParaRPr>
          </a:p>
          <a:p>
            <a:endParaRPr lang="fr-FR" sz="3200" dirty="0">
              <a:latin typeface="Garamond" panose="02020404030301010803" pitchFamily="18" charset="0"/>
            </a:endParaRPr>
          </a:p>
          <a:p>
            <a:endParaRPr lang="fr-FR" sz="3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53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F1C646-A4D3-4E9C-855E-A58ECA1C6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Garamond" panose="02020404030301010803" pitchFamily="18" charset="0"/>
              </a:rPr>
              <a:t>Bibliographie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0E6174-8810-45BE-87D4-F3A4EA522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sz="20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AVINS, </a:t>
            </a:r>
            <a:r>
              <a:rPr lang="fr-FR" sz="2000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Styra</a:t>
            </a:r>
            <a:r>
              <a:rPr lang="fr-FR" sz="20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« </a:t>
            </a:r>
            <a:r>
              <a:rPr lang="fr-FR" sz="2000" dirty="0">
                <a:latin typeface="Garamond" panose="02020404030301010803" pitchFamily="18" charset="0"/>
              </a:rPr>
              <a:t>The Young Brahms: </a:t>
            </a:r>
            <a:r>
              <a:rPr lang="fr-FR" sz="2000" dirty="0" err="1">
                <a:latin typeface="Garamond" panose="02020404030301010803" pitchFamily="18" charset="0"/>
              </a:rPr>
              <a:t>Biographical</a:t>
            </a:r>
            <a:r>
              <a:rPr lang="fr-FR" sz="2000" dirty="0">
                <a:latin typeface="Garamond" panose="02020404030301010803" pitchFamily="18" charset="0"/>
              </a:rPr>
              <a:t> Data </a:t>
            </a:r>
            <a:r>
              <a:rPr lang="fr-FR" sz="2000" dirty="0" err="1">
                <a:latin typeface="Garamond" panose="02020404030301010803" pitchFamily="18" charset="0"/>
              </a:rPr>
              <a:t>Reexamined</a:t>
            </a:r>
            <a:r>
              <a:rPr lang="fr-FR" sz="2000" dirty="0">
                <a:latin typeface="Garamond" panose="02020404030301010803" pitchFamily="18" charset="0"/>
              </a:rPr>
              <a:t> », in </a:t>
            </a:r>
            <a:r>
              <a:rPr lang="en-GB" sz="20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9th-Century Music. </a:t>
            </a:r>
            <a:r>
              <a:rPr lang="en-GB" sz="20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University of California Press, Spring 2001, Vol. 24, No. 3, pp. 276-289.</a:t>
            </a:r>
            <a:endParaRPr lang="fr-FR" sz="2000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FR" sz="20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FRANÇOIS-SAPPEY, Brigitte, </a:t>
            </a:r>
            <a:r>
              <a:rPr lang="fr-FR" sz="20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Johannes Brahms : Chemins vers l’Absolu</a:t>
            </a:r>
            <a:r>
              <a:rPr lang="fr-FR" sz="20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Fayard, 2018.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0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LOOTEN, Christophe, </a:t>
            </a:r>
            <a:r>
              <a:rPr lang="fr-FR" sz="20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Brahms par ses lettres</a:t>
            </a:r>
            <a:r>
              <a:rPr lang="fr-FR" sz="20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traduit de l’allemand par Christophe </a:t>
            </a:r>
            <a:r>
              <a:rPr lang="fr-FR" sz="2000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Looten</a:t>
            </a:r>
            <a:r>
              <a:rPr lang="fr-FR" sz="20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Actes Sud, 2017.</a:t>
            </a:r>
            <a:endParaRPr lang="en-GB" sz="2000" dirty="0">
              <a:effectLst/>
              <a:latin typeface="Garamond" panose="020204040303010108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FR" sz="20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ROSTAND, Claude, </a:t>
            </a:r>
            <a:r>
              <a:rPr lang="fr-FR" sz="20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Johannes Brahms</a:t>
            </a:r>
            <a:r>
              <a:rPr lang="fr-FR" sz="20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Fayard, 1978.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0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SWAFFORD, Jan, « </a:t>
            </a:r>
            <a:r>
              <a:rPr lang="fr-FR" sz="2000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Did</a:t>
            </a:r>
            <a:r>
              <a:rPr lang="fr-FR" sz="20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the Young Brahms Play Piano in </a:t>
            </a:r>
            <a:r>
              <a:rPr lang="fr-FR" sz="2000" dirty="0" err="1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Waterfront</a:t>
            </a:r>
            <a:r>
              <a:rPr lang="fr-FR" sz="20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Bars? », in </a:t>
            </a:r>
            <a:r>
              <a:rPr lang="en-GB" sz="20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9th-Century Music</a:t>
            </a:r>
            <a:r>
              <a:rPr lang="en-GB" sz="2000" i="1" dirty="0"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GB" sz="20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University of California Press, Spring 2001, Vol. 24, No. 3, pp. 268-275.</a:t>
            </a:r>
          </a:p>
          <a:p>
            <a:pPr>
              <a:lnSpc>
                <a:spcPct val="150000"/>
              </a:lnSpc>
            </a:pPr>
            <a:endParaRPr lang="en-GB" sz="2000" dirty="0">
              <a:effectLst/>
              <a:latin typeface="Garamond" panose="020204040303010108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63187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951</Words>
  <Application>Microsoft Office PowerPoint</Application>
  <PresentationFormat>Grand écran</PresentationFormat>
  <Paragraphs>95</Paragraphs>
  <Slides>15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Garamond</vt:lpstr>
      <vt:lpstr>Thème Office</vt:lpstr>
      <vt:lpstr>La jeunesse de Johannes Brahms :  Le paradoxe des données </vt:lpstr>
      <vt:lpstr>Présentation PowerPoint</vt:lpstr>
      <vt:lpstr>Hambourg</vt:lpstr>
      <vt:lpstr>Hambourg</vt:lpstr>
      <vt:lpstr>Hambourg</vt:lpstr>
      <vt:lpstr>Hambourg</vt:lpstr>
      <vt:lpstr>Hambourg</vt:lpstr>
      <vt:lpstr>Hambourg</vt:lpstr>
      <vt:lpstr>La jeunesse de Brahms remise en question</vt:lpstr>
      <vt:lpstr>Articles récents</vt:lpstr>
      <vt:lpstr>La jeunesse de Brahms remise en question</vt:lpstr>
      <vt:lpstr>La jeunesse de Brahms remise en question</vt:lpstr>
      <vt:lpstr>La jeunesse de Brahms remise en question</vt:lpstr>
      <vt:lpstr>La jeunesse de Brahms remise en question</vt:lpstr>
      <vt:lpstr>Bibliographie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Lucie Regaissé</dc:creator>
  <cp:lastModifiedBy>Lucie Regaissé</cp:lastModifiedBy>
  <cp:revision>36</cp:revision>
  <dcterms:created xsi:type="dcterms:W3CDTF">2021-06-08T11:52:30Z</dcterms:created>
  <dcterms:modified xsi:type="dcterms:W3CDTF">2021-06-08T21:22:00Z</dcterms:modified>
</cp:coreProperties>
</file>